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747775"/>
          </p15:clr>
        </p15:guide>
        <p15:guide id="2" pos="2448">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2f40e6b4e0e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2f40e6b4e0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mailto:aschmitz@stanberryschools.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nvSpPr>
        <p:spPr>
          <a:xfrm>
            <a:off x="80425" y="411450"/>
            <a:ext cx="7620000" cy="9420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200">
                <a:solidFill>
                  <a:schemeClr val="dk1"/>
                </a:solidFill>
                <a:latin typeface="Times New Roman"/>
                <a:ea typeface="Times New Roman"/>
                <a:cs typeface="Times New Roman"/>
                <a:sym typeface="Times New Roman"/>
              </a:rPr>
              <a:t>Instructor:</a:t>
            </a:r>
            <a:r>
              <a:rPr lang="en" sz="1200">
                <a:solidFill>
                  <a:schemeClr val="dk1"/>
                </a:solidFill>
                <a:latin typeface="Times New Roman"/>
                <a:ea typeface="Times New Roman"/>
                <a:cs typeface="Times New Roman"/>
                <a:sym typeface="Times New Roman"/>
              </a:rPr>
              <a:t> Ashley Schmitz 								</a:t>
            </a:r>
            <a:r>
              <a:rPr b="1" lang="en" sz="1200">
                <a:solidFill>
                  <a:schemeClr val="dk1"/>
                </a:solidFill>
                <a:latin typeface="Times New Roman"/>
                <a:ea typeface="Times New Roman"/>
                <a:cs typeface="Times New Roman"/>
                <a:sym typeface="Times New Roman"/>
              </a:rPr>
              <a:t>e</a:t>
            </a:r>
            <a:r>
              <a:rPr b="1" lang="en" sz="1200">
                <a:solidFill>
                  <a:schemeClr val="dk1"/>
                </a:solidFill>
                <a:latin typeface="Times New Roman"/>
                <a:ea typeface="Times New Roman"/>
                <a:cs typeface="Times New Roman"/>
                <a:sym typeface="Times New Roman"/>
              </a:rPr>
              <a:t>mail:</a:t>
            </a:r>
            <a:r>
              <a:rPr lang="en" sz="1200">
                <a:solidFill>
                  <a:schemeClr val="dk1"/>
                </a:solidFill>
                <a:latin typeface="Times New Roman"/>
                <a:ea typeface="Times New Roman"/>
                <a:cs typeface="Times New Roman"/>
                <a:sym typeface="Times New Roman"/>
              </a:rPr>
              <a:t> </a:t>
            </a:r>
            <a:r>
              <a:rPr lang="en" sz="1200" u="sng">
                <a:solidFill>
                  <a:schemeClr val="hlink"/>
                </a:solidFill>
                <a:latin typeface="Times New Roman"/>
                <a:ea typeface="Times New Roman"/>
                <a:cs typeface="Times New Roman"/>
                <a:sym typeface="Times New Roman"/>
                <a:hlinkClick r:id="rId3"/>
              </a:rPr>
              <a:t>aschmitz@stanberryschools.org</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b="1" lang="en" sz="1200" u="sng">
                <a:solidFill>
                  <a:schemeClr val="dk1"/>
                </a:solidFill>
                <a:latin typeface="Times New Roman"/>
                <a:ea typeface="Times New Roman"/>
                <a:cs typeface="Times New Roman"/>
                <a:sym typeface="Times New Roman"/>
              </a:rPr>
              <a:t>Course Description</a:t>
            </a:r>
            <a:endParaRPr b="1" sz="1200" u="sng">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en" sz="1200">
                <a:solidFill>
                  <a:schemeClr val="dk1"/>
                </a:solidFill>
                <a:latin typeface="Times New Roman"/>
                <a:ea typeface="Times New Roman"/>
                <a:cs typeface="Times New Roman"/>
                <a:sym typeface="Times New Roman"/>
              </a:rPr>
              <a:t>Language Arts IV is designed to prepare students for college. The focus of the course is: review of grammar, sentence</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en" sz="1200">
                <a:solidFill>
                  <a:schemeClr val="dk1"/>
                </a:solidFill>
                <a:latin typeface="Times New Roman"/>
                <a:ea typeface="Times New Roman"/>
                <a:cs typeface="Times New Roman"/>
                <a:sym typeface="Times New Roman"/>
              </a:rPr>
              <a:t>structure, composition, term paper, and vocabulary. The course will cover a section on study skills, including ACT preparation. Additionally, we will continue analyzing and interpreting various genres of English literature. </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b="1" lang="en" sz="1200" u="sng">
                <a:solidFill>
                  <a:schemeClr val="dk1"/>
                </a:solidFill>
                <a:latin typeface="Times New Roman"/>
                <a:ea typeface="Times New Roman"/>
                <a:cs typeface="Times New Roman"/>
                <a:sym typeface="Times New Roman"/>
              </a:rPr>
              <a:t>Expectations</a:t>
            </a:r>
            <a:endParaRPr sz="1200">
              <a:solidFill>
                <a:schemeClr val="dk1"/>
              </a:solidFill>
              <a:latin typeface="Times New Roman"/>
              <a:ea typeface="Times New Roman"/>
              <a:cs typeface="Times New Roman"/>
              <a:sym typeface="Times New Roman"/>
            </a:endParaRPr>
          </a:p>
          <a:p>
            <a:pPr indent="-304800" lvl="0" marL="457200" rtl="0" algn="l">
              <a:spcBef>
                <a:spcPts val="0"/>
              </a:spcBef>
              <a:spcAft>
                <a:spcPts val="0"/>
              </a:spcAft>
              <a:buClr>
                <a:schemeClr val="dk1"/>
              </a:buClr>
              <a:buSzPts val="1200"/>
              <a:buFont typeface="Times New Roman"/>
              <a:buAutoNum type="arabicPeriod"/>
            </a:pPr>
            <a:r>
              <a:rPr b="1" lang="en" sz="1200">
                <a:solidFill>
                  <a:schemeClr val="dk1"/>
                </a:solidFill>
                <a:latin typeface="Times New Roman"/>
                <a:ea typeface="Times New Roman"/>
                <a:cs typeface="Times New Roman"/>
                <a:sym typeface="Times New Roman"/>
              </a:rPr>
              <a:t>Be respectful.</a:t>
            </a:r>
            <a:r>
              <a:rPr lang="en" sz="1200">
                <a:solidFill>
                  <a:schemeClr val="dk1"/>
                </a:solidFill>
                <a:latin typeface="Times New Roman"/>
                <a:ea typeface="Times New Roman"/>
                <a:cs typeface="Times New Roman"/>
                <a:sym typeface="Times New Roman"/>
              </a:rPr>
              <a:t> Respect your fellow classmates and teacher by listening when someone is speaking.</a:t>
            </a:r>
            <a:endParaRPr sz="1200">
              <a:solidFill>
                <a:schemeClr val="dk1"/>
              </a:solidFill>
              <a:latin typeface="Times New Roman"/>
              <a:ea typeface="Times New Roman"/>
              <a:cs typeface="Times New Roman"/>
              <a:sym typeface="Times New Roman"/>
            </a:endParaRPr>
          </a:p>
          <a:p>
            <a:pPr indent="-304800" lvl="0" marL="457200" rtl="0" algn="l">
              <a:spcBef>
                <a:spcPts val="0"/>
              </a:spcBef>
              <a:spcAft>
                <a:spcPts val="0"/>
              </a:spcAft>
              <a:buClr>
                <a:schemeClr val="dk1"/>
              </a:buClr>
              <a:buSzPts val="1200"/>
              <a:buFont typeface="Times New Roman"/>
              <a:buAutoNum type="arabicPeriod"/>
            </a:pPr>
            <a:r>
              <a:rPr b="1" lang="en" sz="1200">
                <a:solidFill>
                  <a:schemeClr val="dk1"/>
                </a:solidFill>
                <a:latin typeface="Times New Roman"/>
                <a:ea typeface="Times New Roman"/>
                <a:cs typeface="Times New Roman"/>
                <a:sym typeface="Times New Roman"/>
              </a:rPr>
              <a:t>Be prepared, responsible, and timely. </a:t>
            </a:r>
            <a:r>
              <a:rPr lang="en" sz="1200">
                <a:solidFill>
                  <a:schemeClr val="dk1"/>
                </a:solidFill>
                <a:latin typeface="Times New Roman"/>
                <a:ea typeface="Times New Roman"/>
                <a:cs typeface="Times New Roman"/>
                <a:sym typeface="Times New Roman"/>
              </a:rPr>
              <a:t>You need to be prepared and ready BEFORE the bell rings, be seated in your assigned seat before the bell, and show up to class on time, every day with your required materials.</a:t>
            </a:r>
            <a:endParaRPr sz="1200">
              <a:solidFill>
                <a:schemeClr val="dk1"/>
              </a:solidFill>
              <a:latin typeface="Times New Roman"/>
              <a:ea typeface="Times New Roman"/>
              <a:cs typeface="Times New Roman"/>
              <a:sym typeface="Times New Roman"/>
            </a:endParaRPr>
          </a:p>
          <a:p>
            <a:pPr indent="-304800" lvl="0" marL="457200" rtl="0" algn="l">
              <a:spcBef>
                <a:spcPts val="0"/>
              </a:spcBef>
              <a:spcAft>
                <a:spcPts val="0"/>
              </a:spcAft>
              <a:buClr>
                <a:schemeClr val="dk1"/>
              </a:buClr>
              <a:buSzPts val="1200"/>
              <a:buFont typeface="Times New Roman"/>
              <a:buAutoNum type="arabicPeriod"/>
            </a:pPr>
            <a:r>
              <a:rPr b="1" lang="en" sz="1200">
                <a:solidFill>
                  <a:schemeClr val="dk1"/>
                </a:solidFill>
                <a:latin typeface="Times New Roman"/>
                <a:ea typeface="Times New Roman"/>
                <a:cs typeface="Times New Roman"/>
                <a:sym typeface="Times New Roman"/>
              </a:rPr>
              <a:t>Be aware of deadlines.</a:t>
            </a:r>
            <a:r>
              <a:rPr lang="en" sz="1200">
                <a:solidFill>
                  <a:schemeClr val="dk1"/>
                </a:solidFill>
                <a:latin typeface="Times New Roman"/>
                <a:ea typeface="Times New Roman"/>
                <a:cs typeface="Times New Roman"/>
                <a:sym typeface="Times New Roman"/>
              </a:rPr>
              <a:t> The majority of assignments and materials will be posted in Google Classroom; pay attention to due dates and see me if you need help.</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b="1" sz="1200" u="sng">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b="1" lang="en" sz="1200" u="sng">
                <a:solidFill>
                  <a:schemeClr val="dk1"/>
                </a:solidFill>
                <a:latin typeface="Times New Roman"/>
                <a:ea typeface="Times New Roman"/>
                <a:cs typeface="Times New Roman"/>
                <a:sym typeface="Times New Roman"/>
              </a:rPr>
              <a:t>Materials</a:t>
            </a:r>
            <a:endParaRPr b="1" sz="1200" u="sng">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en" sz="1200">
                <a:solidFill>
                  <a:schemeClr val="dk1"/>
                </a:solidFill>
                <a:latin typeface="Times New Roman"/>
                <a:ea typeface="Times New Roman"/>
                <a:cs typeface="Times New Roman"/>
                <a:sym typeface="Times New Roman"/>
              </a:rPr>
              <a:t>Each day you will need to bring:</a:t>
            </a:r>
            <a:endParaRPr sz="1200">
              <a:solidFill>
                <a:schemeClr val="dk1"/>
              </a:solidFill>
              <a:latin typeface="Times New Roman"/>
              <a:ea typeface="Times New Roman"/>
              <a:cs typeface="Times New Roman"/>
              <a:sym typeface="Times New Roman"/>
            </a:endParaRPr>
          </a:p>
          <a:p>
            <a:pPr indent="-304800" lvl="0" marL="457200" rtl="0" algn="l">
              <a:spcBef>
                <a:spcPts val="0"/>
              </a:spcBef>
              <a:spcAft>
                <a:spcPts val="0"/>
              </a:spcAft>
              <a:buClr>
                <a:schemeClr val="dk1"/>
              </a:buClr>
              <a:buSzPts val="1200"/>
              <a:buFont typeface="Times New Roman"/>
              <a:buAutoNum type="arabicPeriod"/>
            </a:pPr>
            <a:r>
              <a:rPr lang="en" sz="1200">
                <a:solidFill>
                  <a:schemeClr val="dk1"/>
                </a:solidFill>
                <a:latin typeface="Times New Roman"/>
                <a:ea typeface="Times New Roman"/>
                <a:cs typeface="Times New Roman"/>
                <a:sym typeface="Times New Roman"/>
              </a:rPr>
              <a:t>Writing utensil</a:t>
            </a:r>
            <a:endParaRPr sz="1200">
              <a:solidFill>
                <a:schemeClr val="dk1"/>
              </a:solidFill>
              <a:latin typeface="Times New Roman"/>
              <a:ea typeface="Times New Roman"/>
              <a:cs typeface="Times New Roman"/>
              <a:sym typeface="Times New Roman"/>
            </a:endParaRPr>
          </a:p>
          <a:p>
            <a:pPr indent="-304800" lvl="0" marL="457200" rtl="0" algn="l">
              <a:spcBef>
                <a:spcPts val="0"/>
              </a:spcBef>
              <a:spcAft>
                <a:spcPts val="0"/>
              </a:spcAft>
              <a:buClr>
                <a:schemeClr val="dk1"/>
              </a:buClr>
              <a:buSzPts val="1200"/>
              <a:buFont typeface="Times New Roman"/>
              <a:buAutoNum type="arabicPeriod"/>
            </a:pPr>
            <a:r>
              <a:rPr lang="en" sz="1200">
                <a:solidFill>
                  <a:schemeClr val="dk1"/>
                </a:solidFill>
                <a:latin typeface="Times New Roman"/>
                <a:ea typeface="Times New Roman"/>
                <a:cs typeface="Times New Roman"/>
                <a:sym typeface="Times New Roman"/>
              </a:rPr>
              <a:t>Paper/Notebook</a:t>
            </a:r>
            <a:endParaRPr sz="1200">
              <a:solidFill>
                <a:schemeClr val="dk1"/>
              </a:solidFill>
              <a:latin typeface="Times New Roman"/>
              <a:ea typeface="Times New Roman"/>
              <a:cs typeface="Times New Roman"/>
              <a:sym typeface="Times New Roman"/>
            </a:endParaRPr>
          </a:p>
          <a:p>
            <a:pPr indent="-304800" lvl="0" marL="457200" rtl="0" algn="l">
              <a:spcBef>
                <a:spcPts val="0"/>
              </a:spcBef>
              <a:spcAft>
                <a:spcPts val="0"/>
              </a:spcAft>
              <a:buClr>
                <a:schemeClr val="dk1"/>
              </a:buClr>
              <a:buSzPts val="1200"/>
              <a:buFont typeface="Times New Roman"/>
              <a:buAutoNum type="arabicPeriod"/>
            </a:pPr>
            <a:r>
              <a:rPr lang="en" sz="1200">
                <a:solidFill>
                  <a:schemeClr val="dk1"/>
                </a:solidFill>
                <a:latin typeface="Times New Roman"/>
                <a:ea typeface="Times New Roman"/>
                <a:cs typeface="Times New Roman"/>
                <a:sym typeface="Times New Roman"/>
              </a:rPr>
              <a:t>Folder with fastener inserts</a:t>
            </a:r>
            <a:endParaRPr sz="1200">
              <a:solidFill>
                <a:schemeClr val="dk1"/>
              </a:solidFill>
              <a:latin typeface="Times New Roman"/>
              <a:ea typeface="Times New Roman"/>
              <a:cs typeface="Times New Roman"/>
              <a:sym typeface="Times New Roman"/>
            </a:endParaRPr>
          </a:p>
          <a:p>
            <a:pPr indent="-304800" lvl="0" marL="457200" rtl="0" algn="l">
              <a:spcBef>
                <a:spcPts val="0"/>
              </a:spcBef>
              <a:spcAft>
                <a:spcPts val="0"/>
              </a:spcAft>
              <a:buClr>
                <a:schemeClr val="dk1"/>
              </a:buClr>
              <a:buSzPts val="1200"/>
              <a:buFont typeface="Times New Roman"/>
              <a:buAutoNum type="arabicPeriod"/>
            </a:pPr>
            <a:r>
              <a:rPr lang="en" sz="1200">
                <a:solidFill>
                  <a:schemeClr val="dk1"/>
                </a:solidFill>
                <a:latin typeface="Times New Roman"/>
                <a:ea typeface="Times New Roman"/>
                <a:cs typeface="Times New Roman"/>
                <a:sym typeface="Times New Roman"/>
              </a:rPr>
              <a:t>An outside reading book</a:t>
            </a:r>
            <a:endParaRPr sz="1200">
              <a:solidFill>
                <a:schemeClr val="dk1"/>
              </a:solidFill>
              <a:latin typeface="Times New Roman"/>
              <a:ea typeface="Times New Roman"/>
              <a:cs typeface="Times New Roman"/>
              <a:sym typeface="Times New Roman"/>
            </a:endParaRPr>
          </a:p>
          <a:p>
            <a:pPr indent="-304800" lvl="0" marL="457200" rtl="0" algn="l">
              <a:spcBef>
                <a:spcPts val="0"/>
              </a:spcBef>
              <a:spcAft>
                <a:spcPts val="0"/>
              </a:spcAft>
              <a:buClr>
                <a:schemeClr val="dk1"/>
              </a:buClr>
              <a:buSzPts val="1200"/>
              <a:buFont typeface="Times New Roman"/>
              <a:buAutoNum type="arabicPeriod"/>
            </a:pPr>
            <a:r>
              <a:rPr lang="en" sz="1200">
                <a:solidFill>
                  <a:schemeClr val="dk1"/>
                </a:solidFill>
                <a:latin typeface="Times New Roman"/>
                <a:ea typeface="Times New Roman"/>
                <a:cs typeface="Times New Roman"/>
                <a:sym typeface="Times New Roman"/>
              </a:rPr>
              <a:t>Chromebooks (and should be charged)</a:t>
            </a:r>
            <a:endParaRPr sz="1200">
              <a:solidFill>
                <a:schemeClr val="dk1"/>
              </a:solidFill>
              <a:latin typeface="Times New Roman"/>
              <a:ea typeface="Times New Roman"/>
              <a:cs typeface="Times New Roman"/>
              <a:sym typeface="Times New Roman"/>
            </a:endParaRPr>
          </a:p>
          <a:p>
            <a:pPr indent="0" lvl="0" marL="457200" rtl="0" algn="l">
              <a:spcBef>
                <a:spcPts val="0"/>
              </a:spcBef>
              <a:spcAft>
                <a:spcPts val="0"/>
              </a:spcAft>
              <a:buNone/>
            </a:pPr>
            <a:r>
              <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b="1" lang="en" sz="1200" u="sng">
                <a:solidFill>
                  <a:schemeClr val="dk1"/>
                </a:solidFill>
                <a:latin typeface="Times New Roman"/>
                <a:ea typeface="Times New Roman"/>
                <a:cs typeface="Times New Roman"/>
                <a:sym typeface="Times New Roman"/>
              </a:rPr>
              <a:t>Absent Policy</a:t>
            </a:r>
            <a:endParaRPr b="1" sz="1200" u="sng">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en" sz="1200">
                <a:solidFill>
                  <a:schemeClr val="dk1"/>
                </a:solidFill>
                <a:latin typeface="Times New Roman"/>
                <a:ea typeface="Times New Roman"/>
                <a:cs typeface="Times New Roman"/>
                <a:sym typeface="Times New Roman"/>
              </a:rPr>
              <a:t>If you are absent, it is your responsibility to obtain and make up any assignments you may have missed. You have two school days for each day absent to make up the assignments until 5 absences. After 5 absences, missed assignments will result in a zero, per the district policy. If you are gone for a school trip, please make prior arrangements with me for work you will be missing. Assignments missed for school functions are still due on the original due-date, unless otherwise discussed with me.</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b="1" lang="en" sz="1200" u="sng">
                <a:solidFill>
                  <a:schemeClr val="dk1"/>
                </a:solidFill>
                <a:latin typeface="Times New Roman"/>
                <a:ea typeface="Times New Roman"/>
                <a:cs typeface="Times New Roman"/>
                <a:sym typeface="Times New Roman"/>
              </a:rPr>
              <a:t>Academic Honesty</a:t>
            </a:r>
            <a:endParaRPr b="1" sz="1200" u="sng">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en" sz="1200">
                <a:solidFill>
                  <a:schemeClr val="dk1"/>
                </a:solidFill>
                <a:latin typeface="Times New Roman"/>
                <a:ea typeface="Times New Roman"/>
                <a:cs typeface="Times New Roman"/>
                <a:sym typeface="Times New Roman"/>
              </a:rPr>
              <a:t>Plagiarism is the act of copying someone else's work and turning it in as your own.  Plagiarism is not acceptable in this class.  If you are caught plagiarizing anyone's work (even copying a short homework assignment) or allowing someone to copy from your work, you will receive a zero on the assignment.  Likewise, if you are caught plagiarizing from any other source, the penalties are the same.</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b="1" lang="en" sz="1200" u="sng">
                <a:solidFill>
                  <a:schemeClr val="dk1"/>
                </a:solidFill>
                <a:latin typeface="Times New Roman"/>
                <a:ea typeface="Times New Roman"/>
                <a:cs typeface="Times New Roman"/>
                <a:sym typeface="Times New Roman"/>
              </a:rPr>
              <a:t>Use of AI</a:t>
            </a:r>
            <a:endParaRPr b="1" sz="1200" u="sng">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en" sz="1200">
                <a:solidFill>
                  <a:schemeClr val="dk1"/>
                </a:solidFill>
                <a:latin typeface="Times New Roman"/>
                <a:ea typeface="Times New Roman"/>
                <a:cs typeface="Times New Roman"/>
                <a:sym typeface="Times New Roman"/>
              </a:rPr>
              <a:t>Artificial Intelligence (AI) has rapidly evolved and become an integral part of various aspects of our lives, including education. When implemented appropriately, AI can enhance the learning experience and open up new avenues</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en" sz="1200">
                <a:solidFill>
                  <a:schemeClr val="dk1"/>
                </a:solidFill>
                <a:latin typeface="Times New Roman"/>
                <a:ea typeface="Times New Roman"/>
                <a:cs typeface="Times New Roman"/>
                <a:sym typeface="Times New Roman"/>
              </a:rPr>
              <a:t>for creative expression. In an effort to prepare and educate students on such programs they will be encountering, we may use AI in the classroom when appropriate to the lesson. While the integration of AI brings numerous benefits, it is essential to use AI tools responsibly, especially when it comes to academic assignments. One area of concern is the misuse of AI to generate essays and written assignments. Submitting AI-generated work as your own is not only unethical, but also goes against the principles of academic honesty. Any student submitting an AI generated assignment as their own will receive a</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en" sz="1200">
                <a:solidFill>
                  <a:schemeClr val="dk1"/>
                </a:solidFill>
                <a:latin typeface="Times New Roman"/>
                <a:ea typeface="Times New Roman"/>
                <a:cs typeface="Times New Roman"/>
                <a:sym typeface="Times New Roman"/>
              </a:rPr>
              <a:t>zero for that assignment.</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en" sz="1200">
                <a:solidFill>
                  <a:schemeClr val="dk1"/>
                </a:solidFill>
                <a:latin typeface="Times New Roman"/>
                <a:ea typeface="Times New Roman"/>
                <a:cs typeface="Times New Roman"/>
                <a:sym typeface="Times New Roman"/>
              </a:rPr>
              <a:t>**</a:t>
            </a:r>
            <a:r>
              <a:rPr b="1" lang="en" sz="1200" u="sng">
                <a:solidFill>
                  <a:schemeClr val="dk1"/>
                </a:solidFill>
                <a:latin typeface="Times New Roman"/>
                <a:ea typeface="Times New Roman"/>
                <a:cs typeface="Times New Roman"/>
                <a:sym typeface="Times New Roman"/>
              </a:rPr>
              <a:t>Independent Reading</a:t>
            </a:r>
            <a:endParaRPr b="1" sz="1200" u="sng">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en" sz="1200">
                <a:solidFill>
                  <a:schemeClr val="dk1"/>
                </a:solidFill>
                <a:latin typeface="Times New Roman"/>
                <a:ea typeface="Times New Roman"/>
                <a:cs typeface="Times New Roman"/>
                <a:sym typeface="Times New Roman"/>
              </a:rPr>
              <a:t>You will be required to read one book on your own each quarter and complete a project over your chosen book. You will be given class time to work on this periodically throughout the quarter, but you will need to plan to complete the majority of this task as “homework.”</a:t>
            </a:r>
            <a:endParaRPr sz="1200">
              <a:solidFill>
                <a:schemeClr val="dk1"/>
              </a:solidFill>
              <a:latin typeface="Times New Roman"/>
              <a:ea typeface="Times New Roman"/>
              <a:cs typeface="Times New Roman"/>
              <a:sym typeface="Times New Roman"/>
            </a:endParaRPr>
          </a:p>
        </p:txBody>
      </p:sp>
      <p:sp>
        <p:nvSpPr>
          <p:cNvPr id="55" name="Google Shape;55;p13"/>
          <p:cNvSpPr txBox="1"/>
          <p:nvPr/>
        </p:nvSpPr>
        <p:spPr>
          <a:xfrm>
            <a:off x="2546400" y="84675"/>
            <a:ext cx="2679600" cy="4446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dk1"/>
                </a:solidFill>
                <a:latin typeface="Times New Roman"/>
                <a:ea typeface="Times New Roman"/>
                <a:cs typeface="Times New Roman"/>
                <a:sym typeface="Times New Roman"/>
              </a:rPr>
              <a:t>Language Arts IV Syllabus</a:t>
            </a:r>
            <a:endParaRPr>
              <a:solidFill>
                <a:schemeClr val="dk1"/>
              </a:solidFill>
              <a:latin typeface="Times New Roman"/>
              <a:ea typeface="Times New Roman"/>
              <a:cs typeface="Times New Roman"/>
              <a:sym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nvSpPr>
        <p:spPr>
          <a:xfrm>
            <a:off x="246950" y="411450"/>
            <a:ext cx="7334100" cy="3324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rgbClr val="000000"/>
              </a:buClr>
              <a:buSzPts val="1100"/>
              <a:buFont typeface="Arial"/>
              <a:buNone/>
            </a:pPr>
            <a:r>
              <a:rPr b="1" lang="en" sz="1200" u="sng">
                <a:solidFill>
                  <a:srgbClr val="000000"/>
                </a:solidFill>
                <a:latin typeface="Times New Roman"/>
                <a:ea typeface="Times New Roman"/>
                <a:cs typeface="Times New Roman"/>
                <a:sym typeface="Times New Roman"/>
              </a:rPr>
              <a:t>Assignments Throughout the Year:</a:t>
            </a:r>
            <a:endParaRPr b="1" sz="1200" u="sng">
              <a:solidFill>
                <a:srgbClr val="000000"/>
              </a:solidFill>
              <a:latin typeface="Times New Roman"/>
              <a:ea typeface="Times New Roman"/>
              <a:cs typeface="Times New Roman"/>
              <a:sym typeface="Times New Roman"/>
            </a:endParaRPr>
          </a:p>
          <a:p>
            <a:pPr indent="0" lvl="0" marL="0" rtl="0" algn="l">
              <a:spcBef>
                <a:spcPts val="0"/>
              </a:spcBef>
              <a:spcAft>
                <a:spcPts val="0"/>
              </a:spcAft>
              <a:buClr>
                <a:srgbClr val="000000"/>
              </a:buClr>
              <a:buSzPts val="1100"/>
              <a:buFont typeface="Arial"/>
              <a:buNone/>
            </a:pPr>
            <a:r>
              <a:rPr lang="en" sz="1200">
                <a:solidFill>
                  <a:srgbClr val="000000"/>
                </a:solidFill>
                <a:latin typeface="Times New Roman"/>
                <a:ea typeface="Times New Roman"/>
                <a:cs typeface="Times New Roman"/>
                <a:sym typeface="Times New Roman"/>
              </a:rPr>
              <a:t>There will be numerous formative and summative assessments throughout the school year. Each day, you will complete a bell ringer at the beginning of class. On Mondays and Fridays, this will be a response to a writing prompt, and on Tuesdays, Wednesdays, and Thursdays, this will be a daily language task. You will also have some kind of assignment related to the unit we are working through at least once a week.  Additionally, you will be complete a summative assessment at the end of each unit. There will be plenty of opportunities to earn points, so make sure you are staying on top of your work.</a:t>
            </a:r>
            <a:endParaRPr sz="1200">
              <a:solidFill>
                <a:srgbClr val="000000"/>
              </a:solidFill>
              <a:latin typeface="Times New Roman"/>
              <a:ea typeface="Times New Roman"/>
              <a:cs typeface="Times New Roman"/>
              <a:sym typeface="Times New Roman"/>
            </a:endParaRPr>
          </a:p>
          <a:p>
            <a:pPr indent="0" lvl="0" marL="0" rtl="0" algn="l">
              <a:spcBef>
                <a:spcPts val="0"/>
              </a:spcBef>
              <a:spcAft>
                <a:spcPts val="0"/>
              </a:spcAft>
              <a:buClr>
                <a:srgbClr val="000000"/>
              </a:buClr>
              <a:buSzPts val="1100"/>
              <a:buFont typeface="Arial"/>
              <a:buNone/>
            </a:pPr>
            <a:r>
              <a:t/>
            </a:r>
            <a:endParaRPr b="1" sz="1200" u="sng">
              <a:solidFill>
                <a:srgbClr val="000000"/>
              </a:solidFill>
              <a:latin typeface="Times New Roman"/>
              <a:ea typeface="Times New Roman"/>
              <a:cs typeface="Times New Roman"/>
              <a:sym typeface="Times New Roman"/>
            </a:endParaRPr>
          </a:p>
          <a:p>
            <a:pPr indent="0" lvl="0" marL="0" rtl="0" algn="l">
              <a:spcBef>
                <a:spcPts val="0"/>
              </a:spcBef>
              <a:spcAft>
                <a:spcPts val="0"/>
              </a:spcAft>
              <a:buClr>
                <a:srgbClr val="000000"/>
              </a:buClr>
              <a:buSzPts val="1100"/>
              <a:buFont typeface="Arial"/>
              <a:buNone/>
            </a:pPr>
            <a:r>
              <a:rPr b="1" lang="en" sz="1200" u="sng">
                <a:solidFill>
                  <a:srgbClr val="000000"/>
                </a:solidFill>
                <a:latin typeface="Times New Roman"/>
                <a:ea typeface="Times New Roman"/>
                <a:cs typeface="Times New Roman"/>
                <a:sym typeface="Times New Roman"/>
              </a:rPr>
              <a:t>Missing/Late Work</a:t>
            </a:r>
            <a:endParaRPr b="1" sz="1200" u="sng">
              <a:solidFill>
                <a:srgbClr val="000000"/>
              </a:solidFill>
              <a:latin typeface="Times New Roman"/>
              <a:ea typeface="Times New Roman"/>
              <a:cs typeface="Times New Roman"/>
              <a:sym typeface="Times New Roman"/>
            </a:endParaRPr>
          </a:p>
          <a:p>
            <a:pPr indent="0" lvl="0" marL="0" rtl="0" algn="l">
              <a:spcBef>
                <a:spcPts val="0"/>
              </a:spcBef>
              <a:spcAft>
                <a:spcPts val="0"/>
              </a:spcAft>
              <a:buNone/>
            </a:pPr>
            <a:r>
              <a:rPr lang="en" sz="1200">
                <a:solidFill>
                  <a:srgbClr val="000000"/>
                </a:solidFill>
                <a:latin typeface="Times New Roman"/>
                <a:ea typeface="Times New Roman"/>
                <a:cs typeface="Times New Roman"/>
                <a:sym typeface="Times New Roman"/>
              </a:rPr>
              <a:t>If you do not turn in your assignment on the due date, you will have one week after the due date to turn in any missing assignment for partial credit (you will lose 20% of the points for each day it is late). Once the week has passed, however, you will receive a zero for any assignment that was not turned in. This means that you cannot turn in every missing/late assignment at the end of the quarter/semester. If additional time is needed for an assignment, this needs to be discussed with Mrs. Schmitz </a:t>
            </a:r>
            <a:r>
              <a:rPr b="1" lang="en" sz="1200" u="sng">
                <a:solidFill>
                  <a:srgbClr val="000000"/>
                </a:solidFill>
                <a:latin typeface="Times New Roman"/>
                <a:ea typeface="Times New Roman"/>
                <a:cs typeface="Times New Roman"/>
                <a:sym typeface="Times New Roman"/>
              </a:rPr>
              <a:t>before </a:t>
            </a:r>
            <a:r>
              <a:rPr lang="en" sz="1200">
                <a:solidFill>
                  <a:srgbClr val="000000"/>
                </a:solidFill>
                <a:latin typeface="Times New Roman"/>
                <a:ea typeface="Times New Roman"/>
                <a:cs typeface="Times New Roman"/>
                <a:sym typeface="Times New Roman"/>
              </a:rPr>
              <a:t>the day it is due.</a:t>
            </a:r>
            <a:endParaRPr sz="1200">
              <a:solidFill>
                <a:srgbClr val="000000"/>
              </a:solidFill>
              <a:latin typeface="Times New Roman"/>
              <a:ea typeface="Times New Roman"/>
              <a:cs typeface="Times New Roman"/>
              <a:sym typeface="Times New Roman"/>
            </a:endParaRPr>
          </a:p>
          <a:p>
            <a:pPr indent="0" lvl="0" marL="0" rtl="0" algn="l">
              <a:spcBef>
                <a:spcPts val="0"/>
              </a:spcBef>
              <a:spcAft>
                <a:spcPts val="0"/>
              </a:spcAft>
              <a:buNone/>
            </a:pPr>
            <a:r>
              <a:t/>
            </a:r>
            <a:endParaRPr sz="1200">
              <a:solidFill>
                <a:srgbClr val="000000"/>
              </a:solidFill>
              <a:latin typeface="Times New Roman"/>
              <a:ea typeface="Times New Roman"/>
              <a:cs typeface="Times New Roman"/>
              <a:sym typeface="Times New Roman"/>
            </a:endParaRPr>
          </a:p>
          <a:p>
            <a:pPr indent="0" lvl="0" marL="0" rtl="0" algn="l">
              <a:spcBef>
                <a:spcPts val="0"/>
              </a:spcBef>
              <a:spcAft>
                <a:spcPts val="0"/>
              </a:spcAft>
              <a:buNone/>
            </a:pPr>
            <a:r>
              <a:t/>
            </a:r>
            <a:endParaRPr sz="1200">
              <a:solidFill>
                <a:srgbClr val="000000"/>
              </a:solidFill>
              <a:latin typeface="Times New Roman"/>
              <a:ea typeface="Times New Roman"/>
              <a:cs typeface="Times New Roman"/>
              <a:sym typeface="Times New Roman"/>
            </a:endParaRPr>
          </a:p>
          <a:p>
            <a:pPr indent="0" lvl="0" marL="0" rtl="0" algn="l">
              <a:spcBef>
                <a:spcPts val="0"/>
              </a:spcBef>
              <a:spcAft>
                <a:spcPts val="0"/>
              </a:spcAft>
              <a:buNone/>
            </a:pPr>
            <a:r>
              <a:t/>
            </a:r>
            <a:endParaRPr sz="1200">
              <a:solidFill>
                <a:srgbClr val="000000"/>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